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6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dPt>
            <c:idx val="33"/>
            <c:spPr>
              <a:solidFill>
                <a:srgbClr val="137B13">
                  <a:alpha val="69804"/>
                </a:srgbClr>
              </a:solidFill>
              <a:ln>
                <a:solidFill>
                  <a:sysClr val="window" lastClr="FFFFFF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Лист2!$A$2:$A$35</c:f>
              <c:strCache>
                <c:ptCount val="34"/>
                <c:pt idx="0">
                  <c:v>Советский район</c:v>
                </c:pt>
                <c:pt idx="1">
                  <c:v>Баевский район</c:v>
                </c:pt>
                <c:pt idx="2">
                  <c:v>Кулундинский район</c:v>
                </c:pt>
                <c:pt idx="3">
                  <c:v>Алтайский район</c:v>
                </c:pt>
                <c:pt idx="4">
                  <c:v>Завьяловский район</c:v>
                </c:pt>
                <c:pt idx="5">
                  <c:v>Заринский район</c:v>
                </c:pt>
                <c:pt idx="6">
                  <c:v>г. Заринск</c:v>
                </c:pt>
                <c:pt idx="7">
                  <c:v>Змеиногорский район</c:v>
                </c:pt>
                <c:pt idx="8">
                  <c:v>Кытмановский район</c:v>
                </c:pt>
                <c:pt idx="9">
                  <c:v>Шелаболихинский район</c:v>
                </c:pt>
                <c:pt idx="10">
                  <c:v>Крутихинский район</c:v>
                </c:pt>
                <c:pt idx="11">
                  <c:v>г. Яровое</c:v>
                </c:pt>
                <c:pt idx="12">
                  <c:v>Локтевский район</c:v>
                </c:pt>
                <c:pt idx="13">
                  <c:v>Чарышский район</c:v>
                </c:pt>
                <c:pt idx="14">
                  <c:v>Ельцовский район</c:v>
                </c:pt>
                <c:pt idx="15">
                  <c:v>Благовещенский район</c:v>
                </c:pt>
                <c:pt idx="16">
                  <c:v>Новоалтайск район</c:v>
                </c:pt>
                <c:pt idx="17">
                  <c:v>Табунский район</c:v>
                </c:pt>
                <c:pt idx="18">
                  <c:v>Тальменский район</c:v>
                </c:pt>
                <c:pt idx="19">
                  <c:v>Новичихинский район</c:v>
                </c:pt>
                <c:pt idx="20">
                  <c:v>Ребрихинский район</c:v>
                </c:pt>
                <c:pt idx="21">
                  <c:v>г. Славгород</c:v>
                </c:pt>
                <c:pt idx="22">
                  <c:v>Романовский район</c:v>
                </c:pt>
                <c:pt idx="23">
                  <c:v>Поспелихинский район</c:v>
                </c:pt>
                <c:pt idx="24">
                  <c:v>г. Рубцовск</c:v>
                </c:pt>
                <c:pt idx="25">
                  <c:v>Родинский район</c:v>
                </c:pt>
                <c:pt idx="26">
                  <c:v>г. Алейск</c:v>
                </c:pt>
                <c:pt idx="27">
                  <c:v>г. Белокуриха</c:v>
                </c:pt>
                <c:pt idx="28">
                  <c:v>Смоленский район</c:v>
                </c:pt>
                <c:pt idx="29">
                  <c:v>г. Бийск</c:v>
                </c:pt>
                <c:pt idx="30">
                  <c:v>Бийский район</c:v>
                </c:pt>
                <c:pt idx="31">
                  <c:v>Михайловский район</c:v>
                </c:pt>
                <c:pt idx="32">
                  <c:v>Топчихинский район</c:v>
                </c:pt>
                <c:pt idx="33">
                  <c:v>Среднее по региону</c:v>
                </c:pt>
              </c:strCache>
            </c:strRef>
          </c:cat>
          <c:val>
            <c:numRef>
              <c:f>Лист2!$B$2:$B$35</c:f>
              <c:numCache>
                <c:formatCode>0.0</c:formatCode>
                <c:ptCount val="34"/>
                <c:pt idx="0">
                  <c:v>98.465999999999994</c:v>
                </c:pt>
                <c:pt idx="1">
                  <c:v>98.335918367346935</c:v>
                </c:pt>
                <c:pt idx="2">
                  <c:v>98.144943836663131</c:v>
                </c:pt>
                <c:pt idx="3">
                  <c:v>97.603383652533736</c:v>
                </c:pt>
                <c:pt idx="4">
                  <c:v>96.903852448021468</c:v>
                </c:pt>
                <c:pt idx="5">
                  <c:v>96.912000000000006</c:v>
                </c:pt>
                <c:pt idx="6">
                  <c:v>96.709573416626043</c:v>
                </c:pt>
                <c:pt idx="7">
                  <c:v>95.572649677925853</c:v>
                </c:pt>
                <c:pt idx="8">
                  <c:v>94.647163763066203</c:v>
                </c:pt>
                <c:pt idx="9">
                  <c:v>94.6</c:v>
                </c:pt>
                <c:pt idx="10">
                  <c:v>93.679999999999993</c:v>
                </c:pt>
                <c:pt idx="11">
                  <c:v>93.41537340786995</c:v>
                </c:pt>
                <c:pt idx="12">
                  <c:v>93.027956989247315</c:v>
                </c:pt>
                <c:pt idx="13">
                  <c:v>92.8</c:v>
                </c:pt>
                <c:pt idx="14">
                  <c:v>92.689904407859814</c:v>
                </c:pt>
                <c:pt idx="15">
                  <c:v>92.579110092424486</c:v>
                </c:pt>
                <c:pt idx="16">
                  <c:v>91.999961593172117</c:v>
                </c:pt>
                <c:pt idx="17">
                  <c:v>91.910287104622881</c:v>
                </c:pt>
                <c:pt idx="18">
                  <c:v>91.5</c:v>
                </c:pt>
                <c:pt idx="19">
                  <c:v>91.333904761904762</c:v>
                </c:pt>
                <c:pt idx="20">
                  <c:v>91.254346776771683</c:v>
                </c:pt>
                <c:pt idx="21">
                  <c:v>91.290024844720492</c:v>
                </c:pt>
                <c:pt idx="22">
                  <c:v>91.102000000000004</c:v>
                </c:pt>
                <c:pt idx="23">
                  <c:v>90.847272727272724</c:v>
                </c:pt>
                <c:pt idx="24">
                  <c:v>90.8</c:v>
                </c:pt>
                <c:pt idx="25">
                  <c:v>90.72</c:v>
                </c:pt>
                <c:pt idx="26">
                  <c:v>90.395930158622406</c:v>
                </c:pt>
                <c:pt idx="27">
                  <c:v>90.1</c:v>
                </c:pt>
                <c:pt idx="28">
                  <c:v>90.048296296296286</c:v>
                </c:pt>
                <c:pt idx="29">
                  <c:v>89.8</c:v>
                </c:pt>
                <c:pt idx="30">
                  <c:v>89.813999999999993</c:v>
                </c:pt>
                <c:pt idx="31">
                  <c:v>89.8</c:v>
                </c:pt>
                <c:pt idx="32">
                  <c:v>89.8</c:v>
                </c:pt>
                <c:pt idx="33">
                  <c:v>89.8</c:v>
                </c:pt>
              </c:numCache>
            </c:numRef>
          </c:val>
        </c:ser>
        <c:dLbls>
          <c:showVal val="1"/>
        </c:dLbls>
        <c:gapWidth val="80"/>
        <c:overlap val="25"/>
        <c:axId val="64223488"/>
        <c:axId val="79257984"/>
      </c:barChart>
      <c:catAx>
        <c:axId val="642234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200" b="0" i="0" u="none" strike="noStrike" kern="1200" cap="none" spc="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257984"/>
        <c:crosses val="autoZero"/>
        <c:auto val="1"/>
        <c:lblAlgn val="ctr"/>
        <c:lblOffset val="100"/>
      </c:catAx>
      <c:valAx>
        <c:axId val="792579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22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solidFill>
        <a:sysClr val="window" lastClr="FFFFFF"/>
      </a:solidFill>
    </a:ln>
    <a:effectLst/>
  </c:spPr>
  <c:txPr>
    <a:bodyPr/>
    <a:lstStyle/>
    <a:p>
      <a:pPr>
        <a:defRPr/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32752-C970-41B9-AF4E-63B1989E10D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5D19C-E9FD-4CD3-82C9-7C4A54502E4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2998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90975-1012-4054-BCE6-AA10DC9F9515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649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2998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90975-1012-4054-BCE6-AA10DC9F9515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649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90975-1012-4054-BCE6-AA10DC9F9515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332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80;p98"/>
          <p:cNvSpPr/>
          <p:nvPr/>
        </p:nvSpPr>
        <p:spPr>
          <a:xfrm>
            <a:off x="133065" y="626176"/>
            <a:ext cx="8874458" cy="6200343"/>
          </a:xfrm>
          <a:prstGeom prst="rect">
            <a:avLst/>
          </a:prstGeom>
          <a:noFill/>
          <a:ln w="25400" cap="flat" cmpd="sng">
            <a:solidFill>
              <a:srgbClr val="DDEA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dirty="0">
              <a:solidFill>
                <a:srgbClr val="33669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78705" y="5837419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j-lt"/>
              </a:rPr>
              <a:t> </a:t>
            </a:r>
          </a:p>
        </p:txBody>
      </p:sp>
      <p:sp>
        <p:nvSpPr>
          <p:cNvPr id="30" name="Google Shape;1683;p103"/>
          <p:cNvSpPr/>
          <p:nvPr/>
        </p:nvSpPr>
        <p:spPr>
          <a:xfrm>
            <a:off x="0" y="136743"/>
            <a:ext cx="9144000" cy="93157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4300" dist="47625" dir="7380000" algn="bl" rotWithShape="0">
              <a:srgbClr val="434343">
                <a:alpha val="37250"/>
              </a:srgbClr>
            </a:outerShdw>
          </a:effectLst>
        </p:spPr>
        <p:txBody>
          <a:bodyPr spcFirstLastPara="1" lIns="91425" tIns="91425" rIns="91425" bIns="91425" anchor="ctr"/>
          <a:lstStyle/>
          <a:p>
            <a:pPr>
              <a:buClr>
                <a:srgbClr val="000000"/>
              </a:buClr>
              <a:buSzPts val="1400"/>
              <a:buFont typeface="Arial"/>
              <a:buNone/>
              <a:defRPr/>
            </a:pPr>
            <a:endParaRPr sz="1400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84356"/>
            <a:ext cx="9144000" cy="10001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</a:endParaRPr>
          </a:p>
        </p:txBody>
      </p:sp>
      <p:pic>
        <p:nvPicPr>
          <p:cNvPr id="33" name="Google Shape;89;g86c1d5bee7_0_2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38876" y="251247"/>
            <a:ext cx="578644" cy="57054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1684;p103"/>
          <p:cNvSpPr txBox="1"/>
          <p:nvPr/>
        </p:nvSpPr>
        <p:spPr>
          <a:xfrm>
            <a:off x="-75274" y="263060"/>
            <a:ext cx="9219274" cy="477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SzPts val="3200"/>
              <a:buFont typeface="Arial"/>
              <a:buNone/>
            </a:pPr>
            <a:r>
              <a:rPr lang="ru-RU" sz="2400" kern="0" dirty="0">
                <a:solidFill>
                  <a:srgbClr val="E7E6E6">
                    <a:lumMod val="50000"/>
                  </a:srgbClr>
                </a:solidFill>
                <a:ea typeface="Roboto"/>
                <a:cs typeface="Roboto"/>
                <a:sym typeface="Roboto"/>
              </a:rPr>
              <a:t> </a:t>
            </a:r>
            <a:r>
              <a:rPr lang="ru-RU" sz="2400" kern="0" dirty="0" smtClean="0">
                <a:solidFill>
                  <a:srgbClr val="E7E6E6">
                    <a:lumMod val="50000"/>
                  </a:srgbClr>
                </a:solidFill>
                <a:ea typeface="Roboto"/>
                <a:cs typeface="Roboto"/>
                <a:sym typeface="Roboto"/>
              </a:rPr>
              <a:t>        </a:t>
            </a:r>
            <a:r>
              <a:rPr lang="ru-RU" sz="2300" b="1" kern="0" dirty="0" smtClean="0">
                <a:solidFill>
                  <a:srgbClr val="1E4E79"/>
                </a:solidFill>
                <a:ea typeface="Roboto"/>
                <a:cs typeface="Roboto"/>
                <a:sym typeface="Roboto"/>
              </a:rPr>
              <a:t>Итоги проведения НОК </a:t>
            </a:r>
            <a:r>
              <a:rPr lang="ru-RU" sz="2300" b="1" kern="0" dirty="0">
                <a:solidFill>
                  <a:srgbClr val="1E4E79"/>
                </a:solidFill>
                <a:ea typeface="Roboto"/>
                <a:cs typeface="Roboto"/>
                <a:sym typeface="Roboto"/>
              </a:rPr>
              <a:t>ОД-2020 </a:t>
            </a:r>
            <a:r>
              <a:rPr lang="ru-RU" sz="2300" b="1" kern="0" dirty="0" smtClean="0">
                <a:solidFill>
                  <a:srgbClr val="1E4E79"/>
                </a:solidFill>
                <a:ea typeface="Roboto"/>
                <a:cs typeface="Roboto"/>
                <a:sym typeface="Roboto"/>
              </a:rPr>
              <a:t>в муниципальных образовательных организациях</a:t>
            </a:r>
            <a:endParaRPr lang="ru-RU" sz="2300" b="1" kern="0" dirty="0">
              <a:solidFill>
                <a:srgbClr val="1E4E7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="" xmlns:a16="http://schemas.microsoft.com/office/drawing/2014/main" id="{31FF8F8C-5BA3-44AC-9A29-03C98ADF8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951090"/>
              </p:ext>
            </p:extLst>
          </p:nvPr>
        </p:nvGraphicFramePr>
        <p:xfrm>
          <a:off x="317035" y="1223163"/>
          <a:ext cx="8509930" cy="4524104"/>
        </p:xfrm>
        <a:graphic>
          <a:graphicData uri="http://schemas.openxmlformats.org/drawingml/2006/table">
            <a:tbl>
              <a:tblPr/>
              <a:tblGrid>
                <a:gridCol w="4291765">
                  <a:extLst>
                    <a:ext uri="{9D8B030D-6E8A-4147-A177-3AD203B41FA5}">
                      <a16:colId xmlns="" xmlns:a16="http://schemas.microsoft.com/office/drawing/2014/main" val="1075125968"/>
                    </a:ext>
                  </a:extLst>
                </a:gridCol>
                <a:gridCol w="1057847">
                  <a:extLst>
                    <a:ext uri="{9D8B030D-6E8A-4147-A177-3AD203B41FA5}">
                      <a16:colId xmlns="" xmlns:a16="http://schemas.microsoft.com/office/drawing/2014/main" val="3637681147"/>
                    </a:ext>
                  </a:extLst>
                </a:gridCol>
                <a:gridCol w="1051236">
                  <a:extLst>
                    <a:ext uri="{9D8B030D-6E8A-4147-A177-3AD203B41FA5}">
                      <a16:colId xmlns="" xmlns:a16="http://schemas.microsoft.com/office/drawing/2014/main" val="3782236813"/>
                    </a:ext>
                  </a:extLst>
                </a:gridCol>
                <a:gridCol w="1064459">
                  <a:extLst>
                    <a:ext uri="{9D8B030D-6E8A-4147-A177-3AD203B41FA5}">
                      <a16:colId xmlns="" xmlns:a16="http://schemas.microsoft.com/office/drawing/2014/main" val="4032851717"/>
                    </a:ext>
                  </a:extLst>
                </a:gridCol>
                <a:gridCol w="1044623">
                  <a:extLst>
                    <a:ext uri="{9D8B030D-6E8A-4147-A177-3AD203B41FA5}">
                      <a16:colId xmlns="" xmlns:a16="http://schemas.microsoft.com/office/drawing/2014/main" val="4153542521"/>
                    </a:ext>
                  </a:extLst>
                </a:gridCol>
              </a:tblGrid>
              <a:tr h="4672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baseline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КРИТЕРИИ ОЦЕНКИ</a:t>
                      </a:r>
                      <a:endParaRPr lang="ru-RU" sz="2000" b="1" i="0" u="none" strike="noStrike" baseline="0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СРЕДНЕЕ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ДО</a:t>
                      </a: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ОО</a:t>
                      </a: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ОДО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758033652"/>
                  </a:ext>
                </a:extLst>
              </a:tr>
              <a:tr h="73464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К1 – Открытость и доступность информации об организации</a:t>
                      </a: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93,5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95,3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91,7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93,5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78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1371651"/>
                  </a:ext>
                </a:extLst>
              </a:tr>
              <a:tr h="67610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К2 – Комфортность </a:t>
                      </a:r>
                      <a:r>
                        <a:rPr lang="ru-RU" sz="1800" b="0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условий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предоставления услуг</a:t>
                      </a:r>
                      <a:endParaRPr lang="ru-RU" sz="1800" b="0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98,0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98,6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96,3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99,2</a:t>
                      </a: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5318952"/>
                  </a:ext>
                </a:extLst>
              </a:tr>
              <a:tr h="66445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К3 – Доступность услуг для инвалидов</a:t>
                      </a: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55,2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56,0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51,7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58,0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9631364"/>
                  </a:ext>
                </a:extLst>
              </a:tr>
              <a:tr h="6877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К4 – Вежливость и доброжелательность сотрудников</a:t>
                      </a: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96,4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96,2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93,9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C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99,2</a:t>
                      </a: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3623954"/>
                  </a:ext>
                </a:extLst>
              </a:tr>
              <a:tr h="69942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К5 – Удовлетворенность условиями оказания услуг</a:t>
                      </a: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95,9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95,4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93,4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05773566"/>
                  </a:ext>
                </a:extLst>
              </a:tr>
              <a:tr h="59450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СРЕДНЕЕ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+mn-lt"/>
                        </a:rPr>
                        <a:t> ПО РЕГИОНУ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87,8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88,3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85,4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89,8</a:t>
                      </a:r>
                      <a:endParaRPr lang="ru-RU" sz="2000" b="1" i="0" u="none" strike="noStrike" dirty="0"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29458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4110327"/>
              </p:ext>
            </p:extLst>
          </p:nvPr>
        </p:nvGraphicFramePr>
        <p:xfrm>
          <a:off x="1497332" y="6048953"/>
          <a:ext cx="1617108" cy="330866"/>
        </p:xfrm>
        <a:graphic>
          <a:graphicData uri="http://schemas.openxmlformats.org/drawingml/2006/table">
            <a:tbl>
              <a:tblPr firstRow="1" bandRow="1"/>
              <a:tblGrid>
                <a:gridCol w="383120"/>
                <a:gridCol w="397440"/>
                <a:gridCol w="408764"/>
                <a:gridCol w="427784"/>
              </a:tblGrid>
              <a:tr h="3308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900" dirty="0" smtClean="0"/>
                        <a:t>100</a:t>
                      </a:r>
                      <a:endParaRPr lang="ru-RU" sz="900" dirty="0"/>
                    </a:p>
                  </a:txBody>
                  <a:tcPr marL="68580" marR="68580"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500" dirty="0"/>
                    </a:p>
                  </a:txBody>
                  <a:tcPr marL="68580" marR="68580"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500" dirty="0"/>
                    </a:p>
                  </a:txBody>
                  <a:tcPr marL="68580" marR="68580"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900" dirty="0" smtClean="0"/>
                        <a:t>51,7</a:t>
                      </a:r>
                      <a:endParaRPr lang="ru-RU" sz="900" dirty="0"/>
                    </a:p>
                  </a:txBody>
                  <a:tcPr marL="68580" marR="68580">
                    <a:solidFill>
                      <a:srgbClr val="F8696B"/>
                    </a:solidFill>
                  </a:tcPr>
                </a:tc>
              </a:tr>
            </a:tbl>
          </a:graphicData>
        </a:graphic>
      </p:graphicFrame>
      <p:grpSp>
        <p:nvGrpSpPr>
          <p:cNvPr id="5" name="Группа 12"/>
          <p:cNvGrpSpPr/>
          <p:nvPr/>
        </p:nvGrpSpPr>
        <p:grpSpPr>
          <a:xfrm>
            <a:off x="328197" y="5950927"/>
            <a:ext cx="8498768" cy="600164"/>
            <a:chOff x="437596" y="5950927"/>
            <a:chExt cx="11331690" cy="60016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37596" y="6006696"/>
              <a:ext cx="395974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ru-RU" sz="2000" dirty="0" smtClean="0"/>
                <a:t>*</a:t>
              </a:r>
              <a:r>
                <a:rPr lang="ru-RU" sz="1600" dirty="0" smtClean="0"/>
                <a:t>Примечание:</a:t>
              </a:r>
              <a:r>
                <a:rPr lang="ru-RU" dirty="0" smtClean="0"/>
                <a:t>  </a:t>
              </a:r>
              <a:endParaRPr lang="ru-RU" dirty="0"/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2447077" y="6190529"/>
              <a:ext cx="12226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Прямоугольник 18"/>
            <p:cNvSpPr/>
            <p:nvPr/>
          </p:nvSpPr>
          <p:spPr>
            <a:xfrm>
              <a:off x="4397339" y="5950927"/>
              <a:ext cx="7371947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100" dirty="0"/>
                <a:t>ОО – общеобразовательные организации</a:t>
              </a:r>
            </a:p>
            <a:p>
              <a:r>
                <a:rPr lang="ru-RU" sz="1100" dirty="0" smtClean="0"/>
                <a:t>ДО – дошкольные образовательные организации</a:t>
              </a:r>
            </a:p>
            <a:p>
              <a:r>
                <a:rPr lang="ru-RU" sz="1100" dirty="0" smtClean="0"/>
                <a:t>ОДО – организации дополнительного образования</a:t>
              </a:r>
              <a:endParaRPr lang="ru-RU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67161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80;p98"/>
          <p:cNvSpPr/>
          <p:nvPr/>
        </p:nvSpPr>
        <p:spPr>
          <a:xfrm>
            <a:off x="133065" y="626176"/>
            <a:ext cx="8874458" cy="6200343"/>
          </a:xfrm>
          <a:prstGeom prst="rect">
            <a:avLst/>
          </a:prstGeom>
          <a:noFill/>
          <a:ln w="25400" cap="flat" cmpd="sng">
            <a:solidFill>
              <a:srgbClr val="DDEA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dirty="0">
              <a:solidFill>
                <a:srgbClr val="33669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78705" y="5837419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+mj-lt"/>
              </a:rPr>
              <a:t> </a:t>
            </a:r>
          </a:p>
        </p:txBody>
      </p:sp>
      <p:sp>
        <p:nvSpPr>
          <p:cNvPr id="30" name="Google Shape;1683;p103"/>
          <p:cNvSpPr/>
          <p:nvPr/>
        </p:nvSpPr>
        <p:spPr>
          <a:xfrm>
            <a:off x="0" y="136745"/>
            <a:ext cx="9144000" cy="75383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4300" dist="47625" dir="7380000" algn="bl" rotWithShape="0">
              <a:srgbClr val="434343">
                <a:alpha val="37250"/>
              </a:srgbClr>
            </a:outerShdw>
          </a:effectLst>
        </p:spPr>
        <p:txBody>
          <a:bodyPr spcFirstLastPara="1" lIns="91425" tIns="91425" rIns="91425" bIns="91425" anchor="ctr"/>
          <a:lstStyle/>
          <a:p>
            <a:pPr>
              <a:buClr>
                <a:srgbClr val="000000"/>
              </a:buClr>
              <a:buSzPts val="1400"/>
              <a:buFont typeface="Arial"/>
              <a:buNone/>
              <a:defRPr/>
            </a:pPr>
            <a:endParaRPr sz="1400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0" y="84356"/>
            <a:ext cx="9144000" cy="10001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</a:endParaRPr>
          </a:p>
        </p:txBody>
      </p:sp>
      <p:pic>
        <p:nvPicPr>
          <p:cNvPr id="33" name="Google Shape;89;g86c1d5bee7_0_2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38876" y="251247"/>
            <a:ext cx="578644" cy="57054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1684;p103"/>
          <p:cNvSpPr txBox="1"/>
          <p:nvPr/>
        </p:nvSpPr>
        <p:spPr>
          <a:xfrm>
            <a:off x="-75274" y="263060"/>
            <a:ext cx="9219274" cy="477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ru-RU" sz="2300" b="1" dirty="0">
                <a:solidFill>
                  <a:srgbClr val="1E4E79"/>
                </a:solidFill>
              </a:rPr>
              <a:t>Рейтинг муниципальных образований по итогам НОК </a:t>
            </a:r>
            <a:r>
              <a:rPr lang="ru-RU" sz="2300" b="1" dirty="0" smtClean="0">
                <a:solidFill>
                  <a:srgbClr val="1E4E79"/>
                </a:solidFill>
              </a:rPr>
              <a:t>ОД-</a:t>
            </a:r>
            <a:r>
              <a:rPr lang="ru-RU" sz="2300" b="1" dirty="0" smtClean="0">
                <a:solidFill>
                  <a:srgbClr val="1E4E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2300" b="1" dirty="0">
              <a:solidFill>
                <a:srgbClr val="1E4E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33390" y="1408004"/>
            <a:ext cx="8677220" cy="5301906"/>
            <a:chOff x="311187" y="1408004"/>
            <a:chExt cx="11569626" cy="5301906"/>
          </a:xfrm>
        </p:grpSpPr>
        <p:graphicFrame>
          <p:nvGraphicFramePr>
            <p:cNvPr id="12" name="Диаграмма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xmlns="" val="175957203"/>
                </p:ext>
              </p:extLst>
            </p:nvPr>
          </p:nvGraphicFramePr>
          <p:xfrm>
            <a:off x="311187" y="1687134"/>
            <a:ext cx="11569626" cy="50227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5DF135A3-603B-40F2-B718-AB49916AE04C}"/>
                </a:ext>
              </a:extLst>
            </p:cNvPr>
            <p:cNvSpPr/>
            <p:nvPr/>
          </p:nvSpPr>
          <p:spPr>
            <a:xfrm>
              <a:off x="6349284" y="1408004"/>
              <a:ext cx="5197108" cy="100642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40000"/>
              </a:schemeClr>
            </a:solidFill>
          </p:spPr>
          <p:txBody>
            <a:bodyPr wrap="square">
              <a:spAutoFit/>
            </a:bodyPr>
            <a:lstStyle/>
            <a:p>
              <a:pPr algn="r" fontAlgn="b">
                <a:lnSpc>
                  <a:spcPct val="110000"/>
                </a:lnSpc>
              </a:pPr>
              <a:r>
                <a:rPr lang="ru-RU" dirty="0">
                  <a:solidFill>
                    <a:srgbClr val="008000"/>
                  </a:solidFill>
                </a:rPr>
                <a:t>33 МУНИЦИПАЛЬНЫХ ОБРАЗОВАНИЙ </a:t>
              </a:r>
              <a:r>
                <a:rPr lang="ru-RU" dirty="0" smtClean="0">
                  <a:solidFill>
                    <a:srgbClr val="008000"/>
                  </a:solidFill>
                </a:rPr>
                <a:t>ИЗ </a:t>
              </a:r>
              <a:r>
                <a:rPr lang="ru-RU" dirty="0">
                  <a:solidFill>
                    <a:srgbClr val="008000"/>
                  </a:solidFill>
                </a:rPr>
                <a:t>61 ПОЛУЧИЛИ ОЦЕНКУ ВЫШЕ СРЕДНЕГО ЗНАЧЕНИЯ ПО РЕГИОНУ</a:t>
              </a:r>
              <a:endParaRPr lang="ru-RU" b="1" spc="-2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65491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580;p98"/>
          <p:cNvSpPr/>
          <p:nvPr/>
        </p:nvSpPr>
        <p:spPr>
          <a:xfrm>
            <a:off x="133065" y="626176"/>
            <a:ext cx="8874458" cy="5903819"/>
          </a:xfrm>
          <a:prstGeom prst="rect">
            <a:avLst/>
          </a:prstGeom>
          <a:noFill/>
          <a:ln w="25400" cap="flat" cmpd="sng">
            <a:solidFill>
              <a:srgbClr val="DDEAF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dirty="0">
              <a:solidFill>
                <a:srgbClr val="336699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581;p98"/>
          <p:cNvSpPr txBox="1"/>
          <p:nvPr/>
        </p:nvSpPr>
        <p:spPr>
          <a:xfrm>
            <a:off x="2911415" y="6529994"/>
            <a:ext cx="3304575" cy="3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200"/>
              <a:buFont typeface="Arial"/>
              <a:buNone/>
            </a:pPr>
            <a:r>
              <a:rPr lang="ru-RU" sz="1200" dirty="0">
                <a:solidFill>
                  <a:srgbClr val="8296B0"/>
                </a:solidFill>
                <a:latin typeface="Roboto"/>
                <a:ea typeface="Roboto"/>
                <a:cs typeface="Roboto"/>
                <a:sym typeface="Roboto"/>
              </a:rPr>
              <a:t>Министерство образования и науки </a:t>
            </a:r>
            <a:r>
              <a:rPr lang="ru-RU" sz="1200" dirty="0" smtClean="0">
                <a:solidFill>
                  <a:srgbClr val="8296B0"/>
                </a:solidFill>
                <a:latin typeface="Roboto"/>
                <a:ea typeface="Roboto"/>
                <a:cs typeface="Roboto"/>
                <a:sym typeface="Roboto"/>
              </a:rPr>
              <a:t>Алтайского </a:t>
            </a:r>
            <a:r>
              <a:rPr lang="ru-RU" sz="1200" dirty="0">
                <a:solidFill>
                  <a:srgbClr val="8296B0"/>
                </a:solidFill>
                <a:latin typeface="Roboto"/>
                <a:ea typeface="Roboto"/>
                <a:cs typeface="Roboto"/>
                <a:sym typeface="Roboto"/>
              </a:rPr>
              <a:t>края</a:t>
            </a:r>
            <a:endParaRPr sz="1200" dirty="0">
              <a:solidFill>
                <a:srgbClr val="8296B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" name="Google Shape;1683;p103"/>
          <p:cNvSpPr/>
          <p:nvPr/>
        </p:nvSpPr>
        <p:spPr>
          <a:xfrm>
            <a:off x="0" y="20067"/>
            <a:ext cx="9144000" cy="85911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14300" dist="47625" dir="7380000" algn="bl" rotWithShape="0">
              <a:srgbClr val="434343">
                <a:alpha val="3725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</a:pPr>
            <a:endParaRPr sz="1400" kern="0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1" name="Google Shape;1684;p103"/>
          <p:cNvSpPr txBox="1"/>
          <p:nvPr/>
        </p:nvSpPr>
        <p:spPr>
          <a:xfrm>
            <a:off x="109291" y="213632"/>
            <a:ext cx="9432463" cy="665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 defTabSz="536575">
              <a:buClr>
                <a:srgbClr val="000000"/>
              </a:buClr>
              <a:buSzPts val="3200"/>
              <a:buFont typeface="Arial"/>
              <a:buNone/>
              <a:tabLst>
                <a:tab pos="179388" algn="l"/>
                <a:tab pos="357188" algn="l"/>
                <a:tab pos="630238" algn="l"/>
              </a:tabLst>
            </a:pPr>
            <a:r>
              <a:rPr lang="ru-RU" sz="2400" kern="0" dirty="0" smtClean="0">
                <a:solidFill>
                  <a:srgbClr val="E7E6E6">
                    <a:lumMod val="50000"/>
                  </a:srgbClr>
                </a:solidFill>
                <a:latin typeface="Roboto"/>
                <a:ea typeface="Roboto"/>
                <a:cs typeface="Roboto"/>
                <a:sym typeface="Roboto"/>
              </a:rPr>
              <a:t>	</a:t>
            </a:r>
            <a:r>
              <a:rPr lang="ru-RU" sz="2200" b="1" kern="0" dirty="0" smtClean="0">
                <a:solidFill>
                  <a:srgbClr val="1E4E79"/>
                </a:solidFill>
                <a:latin typeface="Roboto"/>
                <a:ea typeface="Roboto"/>
                <a:cs typeface="Roboto"/>
                <a:sym typeface="Roboto"/>
              </a:rPr>
              <a:t>Муниципальные организации  с максимальным значением показателей </a:t>
            </a:r>
            <a:r>
              <a:rPr lang="ru-RU" sz="2200" b="1" kern="0" dirty="0">
                <a:solidFill>
                  <a:srgbClr val="1E4E79"/>
                </a:solidFill>
                <a:latin typeface="Roboto"/>
                <a:ea typeface="Roboto"/>
                <a:cs typeface="Roboto"/>
                <a:sym typeface="Roboto"/>
              </a:rPr>
              <a:t>(100 б</a:t>
            </a:r>
            <a:r>
              <a:rPr lang="ru-RU" sz="2200" b="1" kern="0" dirty="0" smtClean="0">
                <a:solidFill>
                  <a:srgbClr val="1E4E79"/>
                </a:solidFill>
                <a:latin typeface="Roboto"/>
                <a:ea typeface="Roboto"/>
                <a:cs typeface="Roboto"/>
                <a:sym typeface="Roboto"/>
              </a:rPr>
              <a:t>.)</a:t>
            </a:r>
            <a:endParaRPr lang="ru-RU" sz="2200" b="1" kern="0" dirty="0">
              <a:solidFill>
                <a:srgbClr val="1E4E7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8297" y="62812"/>
            <a:ext cx="9144000" cy="9993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78705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0" name="Google Shape;89;g86c1d5bee7_0_2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33991" y="227724"/>
            <a:ext cx="609530" cy="57010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Группа 4"/>
          <p:cNvGrpSpPr/>
          <p:nvPr/>
        </p:nvGrpSpPr>
        <p:grpSpPr>
          <a:xfrm>
            <a:off x="338755" y="1266073"/>
            <a:ext cx="8537189" cy="4847760"/>
            <a:chOff x="451673" y="1266073"/>
            <a:chExt cx="11382919" cy="4847760"/>
          </a:xfrm>
        </p:grpSpPr>
        <p:sp>
          <p:nvSpPr>
            <p:cNvPr id="9" name="Google Shape;1994;p114"/>
            <p:cNvSpPr/>
            <p:nvPr/>
          </p:nvSpPr>
          <p:spPr>
            <a:xfrm>
              <a:off x="451673" y="1405818"/>
              <a:ext cx="1714936" cy="4708014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rgbClr val="FFFFFF"/>
                </a:gs>
                <a:gs pos="82000">
                  <a:srgbClr val="F3F3F3"/>
                </a:gs>
                <a:gs pos="98000">
                  <a:srgbClr val="E6E6E6"/>
                </a:gs>
                <a:gs pos="73000">
                  <a:srgbClr val="F5F5F5"/>
                </a:gs>
              </a:gsLst>
              <a:lin ang="5400000" scaled="1"/>
            </a:gradFill>
            <a:ln>
              <a:noFill/>
            </a:ln>
            <a:effectLst>
              <a:outerShdw blurRad="114300" dist="47625" dir="7380000" algn="bl" rotWithShape="0">
                <a:srgbClr val="434343">
                  <a:alpha val="37250"/>
                </a:srgbClr>
              </a:outerShdw>
            </a:effectLst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ru-RU" sz="20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К 1</a:t>
              </a:r>
            </a:p>
            <a:p>
              <a:pPr lvl="0"/>
              <a:endParaRPr lang="ru-RU" sz="1300" dirty="0" smtClean="0">
                <a:latin typeface="Calibri" panose="020F0502020204030204" pitchFamily="34" charset="0"/>
              </a:endParaRPr>
            </a:p>
            <a:p>
              <a:pPr marL="173038" lvl="0" indent="-173038">
                <a:buFont typeface="Arial" panose="020B0604020202020204" pitchFamily="34" charset="0"/>
                <a:buChar char="•"/>
              </a:pPr>
              <a:r>
                <a:rPr lang="ru-RU" sz="1200" dirty="0" smtClean="0">
                  <a:latin typeface="Roboto Condensed"/>
                </a:rPr>
                <a:t>Советский </a:t>
              </a:r>
              <a:r>
                <a:rPr lang="ru-RU" sz="1200" dirty="0">
                  <a:latin typeface="Roboto Condensed"/>
                </a:rPr>
                <a:t>район</a:t>
              </a:r>
            </a:p>
            <a:p>
              <a:pPr marL="173038" lvl="0" indent="-173038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Локтевский район</a:t>
              </a:r>
            </a:p>
            <a:p>
              <a:pPr algn="ctr" fontAlgn="b">
                <a:lnSpc>
                  <a:spcPct val="110000"/>
                </a:lnSpc>
              </a:pPr>
              <a:endParaRPr lang="ru-RU" b="1" spc="-20" dirty="0"/>
            </a:p>
          </p:txBody>
        </p:sp>
        <p:sp>
          <p:nvSpPr>
            <p:cNvPr id="11" name="Google Shape;1994;p114"/>
            <p:cNvSpPr/>
            <p:nvPr/>
          </p:nvSpPr>
          <p:spPr>
            <a:xfrm>
              <a:off x="2679907" y="1405818"/>
              <a:ext cx="1792291" cy="4708015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rgbClr val="FFFFFF"/>
                </a:gs>
                <a:gs pos="82000">
                  <a:srgbClr val="F3F3F3"/>
                </a:gs>
                <a:gs pos="98000">
                  <a:srgbClr val="E6E6E6"/>
                </a:gs>
                <a:gs pos="73000">
                  <a:srgbClr val="F5F5F5"/>
                </a:gs>
              </a:gsLst>
              <a:lin ang="5400000" scaled="1"/>
            </a:gradFill>
            <a:ln>
              <a:noFill/>
            </a:ln>
            <a:effectLst>
              <a:outerShdw blurRad="114300" dist="47625" dir="7380000" algn="bl" rotWithShape="0">
                <a:srgbClr val="434343">
                  <a:alpha val="37250"/>
                </a:srgbClr>
              </a:outerShdw>
            </a:effectLst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ru-RU" sz="2000" b="1" dirty="0" smtClean="0">
                  <a:solidFill>
                    <a:srgbClr val="FF0000"/>
                  </a:solidFill>
                </a:rPr>
                <a:t>К 2</a:t>
              </a:r>
            </a:p>
            <a:p>
              <a:pPr lvl="0"/>
              <a:endParaRPr lang="ru-RU" sz="1300" dirty="0">
                <a:latin typeface="Roboto Condensed"/>
              </a:endParaRP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г</a:t>
              </a:r>
              <a:r>
                <a:rPr lang="ru-RU" sz="1200" dirty="0" smtClean="0">
                  <a:latin typeface="Roboto Condensed"/>
                </a:rPr>
                <a:t>. </a:t>
              </a:r>
              <a:r>
                <a:rPr lang="ru-RU" sz="1200" dirty="0">
                  <a:latin typeface="Roboto Condensed"/>
                </a:rPr>
                <a:t>Барнаул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г. Белокуриха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Благовещенский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Змеиногорский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Каменский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Крутихинский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Локтевский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Михайловский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г. Новоалтайск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г. Рубцовск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solidFill>
                    <a:srgbClr val="FF0000"/>
                  </a:solidFill>
                  <a:latin typeface="Roboto Condensed"/>
                </a:rPr>
                <a:t>Смоленский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Тальменский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 smtClean="0">
                  <a:latin typeface="Roboto Condensed"/>
                </a:rPr>
                <a:t>Топчихинский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 smtClean="0">
                  <a:latin typeface="Roboto Condensed"/>
                </a:rPr>
                <a:t>Чарышский район</a:t>
              </a:r>
              <a:endParaRPr lang="ru-RU" sz="1200" dirty="0">
                <a:latin typeface="Roboto Condensed"/>
              </a:endParaRPr>
            </a:p>
          </p:txBody>
        </p:sp>
        <p:sp>
          <p:nvSpPr>
            <p:cNvPr id="12" name="Google Shape;1994;p114"/>
            <p:cNvSpPr/>
            <p:nvPr/>
          </p:nvSpPr>
          <p:spPr>
            <a:xfrm>
              <a:off x="5078302" y="1405818"/>
              <a:ext cx="1714936" cy="4708014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rgbClr val="FFFFFF"/>
                </a:gs>
                <a:gs pos="82000">
                  <a:srgbClr val="F3F3F3"/>
                </a:gs>
                <a:gs pos="98000">
                  <a:srgbClr val="E6E6E6"/>
                </a:gs>
                <a:gs pos="73000">
                  <a:srgbClr val="F5F5F5"/>
                </a:gs>
              </a:gsLst>
              <a:lin ang="5400000" scaled="1"/>
            </a:gradFill>
            <a:ln>
              <a:noFill/>
            </a:ln>
            <a:effectLst>
              <a:outerShdw blurRad="114300" dist="47625" dir="7380000" algn="bl" rotWithShape="0">
                <a:srgbClr val="434343">
                  <a:alpha val="37250"/>
                </a:srgbClr>
              </a:outerShdw>
            </a:effectLst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ru-RU" sz="2000" b="1" dirty="0" smtClean="0">
                  <a:solidFill>
                    <a:srgbClr val="FF0000"/>
                  </a:solidFill>
                </a:rPr>
                <a:t>К 3</a:t>
              </a:r>
            </a:p>
            <a:p>
              <a:pPr lvl="0"/>
              <a:endParaRPr lang="ru-RU" sz="1300" dirty="0" smtClean="0"/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 smtClean="0">
                  <a:latin typeface="Roboto Condensed"/>
                </a:rPr>
                <a:t>Шелаболихинский </a:t>
              </a:r>
              <a:r>
                <a:rPr lang="ru-RU" sz="1200" dirty="0">
                  <a:latin typeface="Roboto Condensed"/>
                </a:rPr>
                <a:t>район</a:t>
              </a:r>
            </a:p>
          </p:txBody>
        </p:sp>
        <p:sp>
          <p:nvSpPr>
            <p:cNvPr id="13" name="Google Shape;1994;p114"/>
            <p:cNvSpPr/>
            <p:nvPr/>
          </p:nvSpPr>
          <p:spPr>
            <a:xfrm>
              <a:off x="7377872" y="1405818"/>
              <a:ext cx="1820229" cy="4708014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rgbClr val="FFFFFF"/>
                </a:gs>
                <a:gs pos="82000">
                  <a:srgbClr val="F3F3F3"/>
                </a:gs>
                <a:gs pos="98000">
                  <a:srgbClr val="E6E6E6"/>
                </a:gs>
                <a:gs pos="73000">
                  <a:srgbClr val="F5F5F5"/>
                </a:gs>
              </a:gsLst>
              <a:lin ang="5400000" scaled="1"/>
            </a:gradFill>
            <a:ln>
              <a:noFill/>
            </a:ln>
            <a:effectLst>
              <a:outerShdw blurRad="114300" dist="47625" dir="7380000" algn="bl" rotWithShape="0">
                <a:srgbClr val="434343">
                  <a:alpha val="37250"/>
                </a:srgbClr>
              </a:outerShdw>
            </a:effectLst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ru-RU" sz="2000" b="1" dirty="0" smtClean="0">
                  <a:solidFill>
                    <a:srgbClr val="FF0000"/>
                  </a:solidFill>
                </a:rPr>
                <a:t>К 4</a:t>
              </a:r>
            </a:p>
            <a:p>
              <a:pPr lvl="0"/>
              <a:endParaRPr lang="ru-RU" sz="1300" dirty="0" smtClean="0"/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 smtClean="0">
                  <a:latin typeface="Roboto Condensed"/>
                </a:rPr>
                <a:t>г</a:t>
              </a:r>
              <a:r>
                <a:rPr lang="ru-RU" sz="1200" dirty="0">
                  <a:latin typeface="Roboto Condensed"/>
                </a:rPr>
                <a:t>. Барнаул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г. Белокуриха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Бурлинский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Краснощековский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Крутихинский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Курьинский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Мамонтовский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Михайловский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Родинский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г. Рубцовск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Советский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Третьяковский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Усть-Калманский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Усть-Пристанский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Шипуновский район</a:t>
              </a:r>
            </a:p>
          </p:txBody>
        </p:sp>
        <p:sp>
          <p:nvSpPr>
            <p:cNvPr id="16" name="Google Shape;1994;p114"/>
            <p:cNvSpPr/>
            <p:nvPr/>
          </p:nvSpPr>
          <p:spPr>
            <a:xfrm>
              <a:off x="9827589" y="1405820"/>
              <a:ext cx="1850927" cy="470801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0000">
                  <a:srgbClr val="FFFFFF"/>
                </a:gs>
                <a:gs pos="82000">
                  <a:srgbClr val="F3F3F3"/>
                </a:gs>
                <a:gs pos="98000">
                  <a:srgbClr val="E6E6E6"/>
                </a:gs>
                <a:gs pos="73000">
                  <a:srgbClr val="F5F5F5"/>
                </a:gs>
              </a:gsLst>
              <a:lin ang="5400000" scaled="1"/>
            </a:gradFill>
            <a:ln>
              <a:noFill/>
            </a:ln>
            <a:effectLst>
              <a:outerShdw blurRad="114300" dist="47625" dir="7380000" algn="bl" rotWithShape="0">
                <a:srgbClr val="434343">
                  <a:alpha val="37250"/>
                </a:srgbClr>
              </a:outerShdw>
            </a:effectLst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ru-RU" sz="2000" b="1" dirty="0" smtClean="0">
                  <a:solidFill>
                    <a:srgbClr val="FF0000"/>
                  </a:solidFill>
                </a:rPr>
                <a:t>К 5</a:t>
              </a:r>
            </a:p>
            <a:p>
              <a:pPr lvl="0"/>
              <a:endParaRPr lang="ru-RU" sz="1300" dirty="0"/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 smtClean="0">
                  <a:latin typeface="Roboto Condensed"/>
                </a:rPr>
                <a:t>г</a:t>
              </a:r>
              <a:r>
                <a:rPr lang="ru-RU" sz="1200" dirty="0">
                  <a:latin typeface="Roboto Condensed"/>
                </a:rPr>
                <a:t>. Барнаул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г. Белокуриха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Каменский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Крутихинский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Михайловский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Первомайский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Родинский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Романовский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г. Рубцовск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solidFill>
                    <a:srgbClr val="FF0000"/>
                  </a:solidFill>
                  <a:latin typeface="Roboto Condensed"/>
                </a:rPr>
                <a:t>Смоленский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Тальменский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Третьяковский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Троицкий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Усть-Калманский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Усть-Пристанский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Чарышский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Шелаболихинский район</a:t>
              </a:r>
            </a:p>
            <a:p>
              <a:pPr lvl="0" indent="92075">
                <a:buFont typeface="Arial" panose="020B0604020202020204" pitchFamily="34" charset="0"/>
                <a:buChar char="•"/>
              </a:pPr>
              <a:r>
                <a:rPr lang="ru-RU" sz="1200" dirty="0">
                  <a:latin typeface="Roboto Condensed"/>
                </a:rPr>
                <a:t>Шипуновский район</a:t>
              </a: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xmlns="" id="{1365BB03-3FDC-46E3-A259-7B5B7E6894E4}"/>
                </a:ext>
              </a:extLst>
            </p:cNvPr>
            <p:cNvSpPr/>
            <p:nvPr/>
          </p:nvSpPr>
          <p:spPr>
            <a:xfrm>
              <a:off x="1600350" y="1277632"/>
              <a:ext cx="776505" cy="500598"/>
            </a:xfrm>
            <a:prstGeom prst="ellipse">
              <a:avLst/>
            </a:prstGeom>
            <a:solidFill>
              <a:srgbClr val="A3C5E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xmlns="" id="{1365BB03-3FDC-46E3-A259-7B5B7E6894E4}"/>
                </a:ext>
              </a:extLst>
            </p:cNvPr>
            <p:cNvSpPr/>
            <p:nvPr/>
          </p:nvSpPr>
          <p:spPr>
            <a:xfrm>
              <a:off x="3948278" y="1266073"/>
              <a:ext cx="776505" cy="500598"/>
            </a:xfrm>
            <a:prstGeom prst="ellipse">
              <a:avLst/>
            </a:prstGeom>
            <a:solidFill>
              <a:srgbClr val="A3C5E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</a:rPr>
                <a:t>27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xmlns="" id="{1365BB03-3FDC-46E3-A259-7B5B7E6894E4}"/>
                </a:ext>
              </a:extLst>
            </p:cNvPr>
            <p:cNvSpPr/>
            <p:nvPr/>
          </p:nvSpPr>
          <p:spPr>
            <a:xfrm>
              <a:off x="6236365" y="1266073"/>
              <a:ext cx="776505" cy="500598"/>
            </a:xfrm>
            <a:prstGeom prst="ellipse">
              <a:avLst/>
            </a:prstGeom>
            <a:solidFill>
              <a:srgbClr val="A3C5E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xmlns="" id="{1365BB03-3FDC-46E3-A259-7B5B7E6894E4}"/>
                </a:ext>
              </a:extLst>
            </p:cNvPr>
            <p:cNvSpPr/>
            <p:nvPr/>
          </p:nvSpPr>
          <p:spPr>
            <a:xfrm>
              <a:off x="8646925" y="1266073"/>
              <a:ext cx="776505" cy="500598"/>
            </a:xfrm>
            <a:prstGeom prst="ellipse">
              <a:avLst/>
            </a:prstGeom>
            <a:solidFill>
              <a:srgbClr val="A3C5E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</a:rPr>
                <a:t>16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xmlns="" id="{1365BB03-3FDC-46E3-A259-7B5B7E6894E4}"/>
                </a:ext>
              </a:extLst>
            </p:cNvPr>
            <p:cNvSpPr/>
            <p:nvPr/>
          </p:nvSpPr>
          <p:spPr>
            <a:xfrm>
              <a:off x="11058087" y="1266073"/>
              <a:ext cx="776505" cy="500598"/>
            </a:xfrm>
            <a:prstGeom prst="ellipse">
              <a:avLst/>
            </a:prstGeom>
            <a:solidFill>
              <a:srgbClr val="A3C5E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</a:rPr>
                <a:t>24</a:t>
              </a:r>
              <a:endParaRPr lang="ru-RU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17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PresentationFormat>Экран (4:3)</PresentationFormat>
  <Paragraphs>117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 UFK</cp:lastModifiedBy>
  <cp:revision>1</cp:revision>
  <dcterms:created xsi:type="dcterms:W3CDTF">2021-01-21T08:04:09Z</dcterms:created>
  <dcterms:modified xsi:type="dcterms:W3CDTF">2021-01-21T08:09:18Z</dcterms:modified>
</cp:coreProperties>
</file>